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6" r:id="rId8"/>
    <p:sldId id="269" r:id="rId9"/>
    <p:sldId id="267" r:id="rId10"/>
    <p:sldId id="271" r:id="rId11"/>
    <p:sldId id="273" r:id="rId12"/>
    <p:sldId id="274" r:id="rId13"/>
    <p:sldId id="275" r:id="rId14"/>
    <p:sldId id="276" r:id="rId15"/>
    <p:sldId id="283" r:id="rId16"/>
    <p:sldId id="279" r:id="rId17"/>
    <p:sldId id="280" r:id="rId18"/>
    <p:sldId id="281" r:id="rId19"/>
    <p:sldId id="282" r:id="rId20"/>
    <p:sldId id="286" r:id="rId21"/>
    <p:sldId id="290" r:id="rId22"/>
    <p:sldId id="287" r:id="rId23"/>
    <p:sldId id="288" r:id="rId24"/>
    <p:sldId id="292" r:id="rId25"/>
    <p:sldId id="293" r:id="rId26"/>
    <p:sldId id="295" r:id="rId27"/>
    <p:sldId id="291" r:id="rId28"/>
    <p:sldId id="296" r:id="rId29"/>
    <p:sldId id="300" r:id="rId30"/>
    <p:sldId id="301" r:id="rId31"/>
    <p:sldId id="30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>
      <p:cViewPr>
        <p:scale>
          <a:sx n="80" d="100"/>
          <a:sy n="80" d="100"/>
        </p:scale>
        <p:origin x="-12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056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430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9127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30799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096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5859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1737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6522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059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222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52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145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322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799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647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401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5870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71822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xmlns="" id="{46DBB1A9-22FF-46E7-97B9-AE54774753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FD8DEB-3D22-44D9-9728-529DAA5B7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703" y="1289888"/>
            <a:ext cx="5854698" cy="4278224"/>
          </a:xfrm>
        </p:spPr>
        <p:txBody>
          <a:bodyPr anchor="ctr">
            <a:normAutofit/>
          </a:bodyPr>
          <a:lstStyle/>
          <a:p>
            <a:pPr algn="r"/>
            <a:r>
              <a:rPr lang="ru-RU" sz="3800" b="1"/>
              <a:t>Критерии независимой оценки качества условий осуществления образовательной деятельности </a:t>
            </a:r>
            <a:br>
              <a:rPr lang="ru-RU" sz="3800" b="1"/>
            </a:br>
            <a:r>
              <a:rPr lang="ru-RU" sz="3800" b="1"/>
              <a:t>в 2019 году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3F2517A-8EF3-4DCC-8CC7-C7AFCD9F4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8220" y="1289889"/>
            <a:ext cx="3956945" cy="4278223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200" b="1" dirty="0"/>
              <a:t>Муниципальное бюджетное дошкольное образовательное учреждение </a:t>
            </a:r>
          </a:p>
          <a:p>
            <a:pPr>
              <a:lnSpc>
                <a:spcPct val="110000"/>
              </a:lnSpc>
            </a:pPr>
            <a:r>
              <a:rPr lang="ru-RU" sz="2200" b="1" dirty="0" smtClean="0"/>
              <a:t>«Детский сад №42 </a:t>
            </a:r>
          </a:p>
          <a:p>
            <a:pPr>
              <a:lnSpc>
                <a:spcPct val="110000"/>
              </a:lnSpc>
            </a:pPr>
            <a:r>
              <a:rPr lang="ru-RU" sz="2200" b="1" dirty="0" smtClean="0"/>
              <a:t>«Материнская школа» города Невинномысска</a:t>
            </a:r>
            <a:endParaRPr lang="ru-RU" sz="2200" b="1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xmlns="" id="{3A1AAD47-56AD-4EE6-A88C-981D060DC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7811" y="2473325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1472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70" y="82979"/>
            <a:ext cx="11534075" cy="891579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79" y="2072915"/>
            <a:ext cx="2263749" cy="36912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C:\Documents and Settings\Admin\Рабочий стол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0380" y="748011"/>
            <a:ext cx="2434750" cy="189067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0754" y="736268"/>
            <a:ext cx="2339192" cy="179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4440" y="2291939"/>
            <a:ext cx="2529442" cy="193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7003" y="2457148"/>
            <a:ext cx="2648197" cy="184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21434" y="736272"/>
            <a:ext cx="2434442" cy="176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8167" y="712519"/>
            <a:ext cx="2660072" cy="179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27074" y="2137556"/>
            <a:ext cx="2442362" cy="176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38806" y="2481940"/>
            <a:ext cx="2553194" cy="17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C:\Documents and Settings\Admin\Рабочий стол\12 группа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30088" y="4417622"/>
            <a:ext cx="2161309" cy="162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Admin\Рабочий стол\4 группа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10795" y="3971768"/>
            <a:ext cx="2191369" cy="220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Admin\Рабочий стол\11группа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302709" y="4424233"/>
            <a:ext cx="2295525" cy="161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66505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82980"/>
            <a:ext cx="11948932" cy="680950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C:\Documents and Settings\Admin\Рабочий стол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9444" y="736270"/>
            <a:ext cx="9267269" cy="5464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006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80"/>
            <a:ext cx="11864657" cy="1016616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8197" y="1130115"/>
            <a:ext cx="9138414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078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79"/>
            <a:ext cx="11592555" cy="715089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C:\Documents and Settings\Admin\Рабочий стол\Безымянный.bmp"/>
          <p:cNvPicPr/>
          <p:nvPr/>
        </p:nvPicPr>
        <p:blipFill>
          <a:blip r:embed="rId3"/>
          <a:srcRect t="12460" r="1471"/>
          <a:stretch>
            <a:fillRect/>
          </a:stretch>
        </p:blipFill>
        <p:spPr bwMode="auto">
          <a:xfrm>
            <a:off x="2695699" y="855024"/>
            <a:ext cx="8752114" cy="527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5262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79"/>
            <a:ext cx="11592555" cy="761973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C:\Documents and Settings\Admin\Рабочий стол\1.bmp"/>
          <p:cNvPicPr/>
          <p:nvPr/>
        </p:nvPicPr>
        <p:blipFill>
          <a:blip r:embed="rId3"/>
          <a:srcRect t="4843" r="3313" b="4274"/>
          <a:stretch>
            <a:fillRect/>
          </a:stretch>
        </p:blipFill>
        <p:spPr bwMode="auto">
          <a:xfrm>
            <a:off x="2731325" y="831273"/>
            <a:ext cx="8942119" cy="54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38991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99" y="203634"/>
            <a:ext cx="11968829" cy="669375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C:\Documents and Settings\Admin\Рабочий стол\2.bmp"/>
          <p:cNvPicPr/>
          <p:nvPr/>
        </p:nvPicPr>
        <p:blipFill>
          <a:blip r:embed="rId3"/>
          <a:srcRect t="3419" r="2191" b="3989"/>
          <a:stretch>
            <a:fillRect/>
          </a:stretch>
        </p:blipFill>
        <p:spPr bwMode="auto">
          <a:xfrm>
            <a:off x="3190875" y="890649"/>
            <a:ext cx="8565696" cy="50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7603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79"/>
            <a:ext cx="12242205" cy="1334037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C:\Documents and Settings\Admin\Рабочий стол\3.bmp"/>
          <p:cNvPicPr/>
          <p:nvPr/>
        </p:nvPicPr>
        <p:blipFill>
          <a:blip r:embed="rId3"/>
          <a:srcRect t="9972" r="2352" b="4558"/>
          <a:stretch>
            <a:fillRect/>
          </a:stretch>
        </p:blipFill>
        <p:spPr bwMode="auto">
          <a:xfrm>
            <a:off x="3195637" y="890649"/>
            <a:ext cx="8560934" cy="49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2843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79"/>
            <a:ext cx="11592555" cy="771263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C:\Documents and Settings\Admin\Рабочий стол\4.bmp"/>
          <p:cNvPicPr/>
          <p:nvPr/>
        </p:nvPicPr>
        <p:blipFill>
          <a:blip r:embed="rId3"/>
          <a:srcRect t="13675" r="2993" b="4558"/>
          <a:stretch>
            <a:fillRect/>
          </a:stretch>
        </p:blipFill>
        <p:spPr bwMode="auto">
          <a:xfrm>
            <a:off x="3214688" y="973778"/>
            <a:ext cx="3637374" cy="295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5.bmp"/>
          <p:cNvPicPr/>
          <p:nvPr/>
        </p:nvPicPr>
        <p:blipFill>
          <a:blip r:embed="rId4"/>
          <a:srcRect t="14530" r="2993" b="4843"/>
          <a:stretch>
            <a:fillRect/>
          </a:stretch>
        </p:blipFill>
        <p:spPr bwMode="auto">
          <a:xfrm>
            <a:off x="7350825" y="1000558"/>
            <a:ext cx="4191557" cy="291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7.bmp"/>
          <p:cNvPicPr/>
          <p:nvPr/>
        </p:nvPicPr>
        <p:blipFill>
          <a:blip r:embed="rId5"/>
          <a:srcRect t="8832" r="5399" b="4843"/>
          <a:stretch>
            <a:fillRect/>
          </a:stretch>
        </p:blipFill>
        <p:spPr bwMode="auto">
          <a:xfrm>
            <a:off x="4414280" y="4013860"/>
            <a:ext cx="5619750" cy="224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2530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979"/>
            <a:ext cx="11730845" cy="1334037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C:\Documents and Settings\Admin\Рабочий стол\8.bmp"/>
          <p:cNvPicPr/>
          <p:nvPr/>
        </p:nvPicPr>
        <p:blipFill>
          <a:blip r:embed="rId3"/>
          <a:srcRect t="8832" r="7322" b="4273"/>
          <a:stretch>
            <a:fillRect/>
          </a:stretch>
        </p:blipFill>
        <p:spPr bwMode="auto">
          <a:xfrm>
            <a:off x="3343275" y="1258784"/>
            <a:ext cx="8175790" cy="471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381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284" y="82980"/>
            <a:ext cx="12500810" cy="1035958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7F3C95-C204-45E8-8B7A-2E9933AC82FA}"/>
              </a:ext>
            </a:extLst>
          </p:cNvPr>
          <p:cNvSpPr txBox="1"/>
          <p:nvPr/>
        </p:nvSpPr>
        <p:spPr>
          <a:xfrm>
            <a:off x="4066674" y="888105"/>
            <a:ext cx="642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Контакты руководителей и специалистов</a:t>
            </a:r>
          </a:p>
        </p:txBody>
      </p:sp>
      <p:pic>
        <p:nvPicPr>
          <p:cNvPr id="7" name="Рисунок 6" descr="C:\Documents and Settings\Admin\Рабочий стол\9.bmp"/>
          <p:cNvPicPr/>
          <p:nvPr/>
        </p:nvPicPr>
        <p:blipFill>
          <a:blip r:embed="rId3"/>
          <a:srcRect l="1603" t="14245" r="6200" b="4843"/>
          <a:stretch>
            <a:fillRect/>
          </a:stretch>
        </p:blipFill>
        <p:spPr bwMode="auto">
          <a:xfrm>
            <a:off x="3028146" y="1696440"/>
            <a:ext cx="389516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10.bmp"/>
          <p:cNvPicPr/>
          <p:nvPr/>
        </p:nvPicPr>
        <p:blipFill>
          <a:blip r:embed="rId4"/>
          <a:srcRect l="2084" t="15385" r="6199" b="5128"/>
          <a:stretch>
            <a:fillRect/>
          </a:stretch>
        </p:blipFill>
        <p:spPr bwMode="auto">
          <a:xfrm>
            <a:off x="7690508" y="1733799"/>
            <a:ext cx="3733553" cy="260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11.bmp"/>
          <p:cNvPicPr/>
          <p:nvPr/>
        </p:nvPicPr>
        <p:blipFill>
          <a:blip r:embed="rId5"/>
          <a:srcRect l="3207" t="11111" r="6520" b="5128"/>
          <a:stretch>
            <a:fillRect/>
          </a:stretch>
        </p:blipFill>
        <p:spPr bwMode="auto">
          <a:xfrm>
            <a:off x="5759037" y="4493112"/>
            <a:ext cx="3429000" cy="179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6685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xmlns="" id="{8B996A54-0CDD-4A46-B3D2-02F43219A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122001"/>
            <a:ext cx="3040685" cy="4613999"/>
          </a:xfrm>
        </p:spPr>
        <p:txBody>
          <a:bodyPr anchor="ctr">
            <a:normAutofit/>
          </a:bodyPr>
          <a:lstStyle/>
          <a:p>
            <a:pPr algn="l"/>
            <a:r>
              <a:rPr lang="ru-RU" sz="2400">
                <a:solidFill>
                  <a:srgbClr val="FFFFFF"/>
                </a:solidFill>
              </a:rPr>
              <a:t>Открытость и доступность информации об организации </a:t>
            </a:r>
            <a:endParaRPr lang="ru-RU" sz="2400" dirty="0">
              <a:solidFill>
                <a:srgbClr val="FFFFFF"/>
              </a:solidFill>
            </a:endParaRPr>
          </a:p>
        </p:txBody>
      </p:sp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xmlns="" id="{06F0BB8C-8C08-44AD-9EBB-B43BE66A5B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2129" y="0"/>
            <a:ext cx="81298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129" y="196520"/>
            <a:ext cx="7865588" cy="860869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Соответствие информации о деятельности организации на стендах и официальных сайтах требованиям законодательства </a:t>
            </a:r>
          </a:p>
          <a:p>
            <a:pPr algn="ctr"/>
            <a:endParaRPr lang="ru-RU" sz="1600" b="1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1E8C786B-6B80-4C54-90E9-E84C31EA3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6570792"/>
              </p:ext>
            </p:extLst>
          </p:nvPr>
        </p:nvGraphicFramePr>
        <p:xfrm>
          <a:off x="8490857" y="1330035"/>
          <a:ext cx="3436860" cy="3740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3441">
                  <a:extLst>
                    <a:ext uri="{9D8B030D-6E8A-4147-A177-3AD203B41FA5}">
                      <a16:colId xmlns:a16="http://schemas.microsoft.com/office/drawing/2014/main" xmlns="" val="2238053773"/>
                    </a:ext>
                  </a:extLst>
                </a:gridCol>
                <a:gridCol w="1193419">
                  <a:extLst>
                    <a:ext uri="{9D8B030D-6E8A-4147-A177-3AD203B41FA5}">
                      <a16:colId xmlns:a16="http://schemas.microsoft.com/office/drawing/2014/main" xmlns="" val="1848015221"/>
                    </a:ext>
                  </a:extLst>
                </a:gridCol>
              </a:tblGrid>
              <a:tr h="505327">
                <a:tc>
                  <a:txBody>
                    <a:bodyPr/>
                    <a:lstStyle/>
                    <a:p>
                      <a:r>
                        <a:rPr lang="ru-RU" sz="1200" dirty="0"/>
                        <a:t>Критерии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Показатели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5787079"/>
                  </a:ext>
                </a:extLst>
              </a:tr>
              <a:tr h="3882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Размещение на стендах: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3646156"/>
                  </a:ext>
                </a:extLst>
              </a:tr>
              <a:tr h="388248">
                <a:tc>
                  <a:txBody>
                    <a:bodyPr/>
                    <a:lstStyle/>
                    <a:p>
                      <a:r>
                        <a:rPr lang="ru-RU" sz="1200" dirty="0"/>
                        <a:t>Устав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1883960"/>
                  </a:ext>
                </a:extLst>
              </a:tr>
              <a:tr h="905912">
                <a:tc>
                  <a:txBody>
                    <a:bodyPr/>
                    <a:lstStyle/>
                    <a:p>
                      <a:r>
                        <a:rPr lang="ru-RU" sz="1200" dirty="0"/>
                        <a:t>Лицензия на осуществление образовательной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9637407"/>
                  </a:ext>
                </a:extLst>
              </a:tr>
              <a:tr h="647080">
                <a:tc>
                  <a:txBody>
                    <a:bodyPr/>
                    <a:lstStyle/>
                    <a:p>
                      <a:r>
                        <a:rPr lang="ru-RU" sz="1200" dirty="0"/>
                        <a:t>Информация о порядке приема в учреждение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245482"/>
                  </a:ext>
                </a:extLst>
              </a:tr>
              <a:tr h="905912">
                <a:tc>
                  <a:txBody>
                    <a:bodyPr/>
                    <a:lstStyle/>
                    <a:p>
                      <a:r>
                        <a:rPr lang="ru-RU" sz="1200" dirty="0"/>
                        <a:t>Другая информация, регламентирующая деятельность ДОО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9827341"/>
                  </a:ext>
                </a:extLst>
              </a:tr>
            </a:tbl>
          </a:graphicData>
        </a:graphic>
      </p:graphicFrame>
      <p:pic>
        <p:nvPicPr>
          <p:cNvPr id="16" name="Рисунок 15" descr="Маркеры-галочки">
            <a:extLst>
              <a:ext uri="{FF2B5EF4-FFF2-40B4-BE49-F238E27FC236}">
                <a16:creationId xmlns:a16="http://schemas.microsoft.com/office/drawing/2014/main" xmlns="" id="{C4F9DC9F-740B-418B-B3DE-01FF52397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16242" y="2260105"/>
            <a:ext cx="303051" cy="3030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4B9E0F-6187-4A42-9E83-97A81D7B0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9410">
            <a:off x="11181598" y="2725190"/>
            <a:ext cx="303092" cy="303092"/>
          </a:xfrm>
          <a:prstGeom prst="rect">
            <a:avLst/>
          </a:prstGeom>
        </p:spPr>
      </p:pic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xmlns="" id="{E0C0E197-2E1C-40ED-BCAA-2B0C7D2F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05864" y="4399076"/>
            <a:ext cx="303092" cy="303092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8862" y="1080656"/>
            <a:ext cx="4346369" cy="473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xmlns="" id="{86644B82-73F9-4518-B17D-5A68B23E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4008" y="3587821"/>
            <a:ext cx="303050" cy="3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585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221" y="82980"/>
            <a:ext cx="12115799" cy="867516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741" y="767870"/>
            <a:ext cx="10305121" cy="10488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Наличие на официальном сайте способов дистанционной связи взаимодействия с получателями образовательных услуг</a:t>
            </a:r>
            <a:endParaRPr lang="ru-RU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61823C-32F3-4376-9D02-63DCE007CAAA}"/>
              </a:ext>
            </a:extLst>
          </p:cNvPr>
          <p:cNvSpPr txBox="1"/>
          <p:nvPr/>
        </p:nvSpPr>
        <p:spPr>
          <a:xfrm>
            <a:off x="10189549" y="2177716"/>
            <a:ext cx="18420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Наличие на сайте номера телефона ДОО, адреса электронной почты, </a:t>
            </a:r>
          </a:p>
          <a:p>
            <a:r>
              <a:rPr lang="ru-RU" dirty="0" err="1"/>
              <a:t>яндекс</a:t>
            </a:r>
            <a:r>
              <a:rPr lang="ru-RU" dirty="0"/>
              <a:t> - карты</a:t>
            </a:r>
          </a:p>
        </p:txBody>
      </p:sp>
      <p:pic>
        <p:nvPicPr>
          <p:cNvPr id="8" name="Рисунок 7" descr="C:\Documents and Settings\Admin\Рабочий стол\12.bmp"/>
          <p:cNvPicPr/>
          <p:nvPr/>
        </p:nvPicPr>
        <p:blipFill>
          <a:blip r:embed="rId3"/>
          <a:srcRect t="13960" r="4597" b="9686"/>
          <a:stretch>
            <a:fillRect/>
          </a:stretch>
        </p:blipFill>
        <p:spPr bwMode="auto">
          <a:xfrm>
            <a:off x="310180" y="1903267"/>
            <a:ext cx="4677456" cy="437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13.bmp"/>
          <p:cNvPicPr/>
          <p:nvPr/>
        </p:nvPicPr>
        <p:blipFill>
          <a:blip r:embed="rId4"/>
          <a:srcRect t="13675" r="1710" b="4558"/>
          <a:stretch>
            <a:fillRect/>
          </a:stretch>
        </p:blipFill>
        <p:spPr bwMode="auto">
          <a:xfrm>
            <a:off x="5147891" y="1900052"/>
            <a:ext cx="4993636" cy="440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Рабочий стол\12.bmp"/>
          <p:cNvPicPr/>
          <p:nvPr/>
        </p:nvPicPr>
        <p:blipFill>
          <a:blip r:embed="rId3"/>
          <a:srcRect t="13960" r="4597" b="9686"/>
          <a:stretch>
            <a:fillRect/>
          </a:stretch>
        </p:blipFill>
        <p:spPr bwMode="auto">
          <a:xfrm>
            <a:off x="274554" y="1927018"/>
            <a:ext cx="4677456" cy="437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3161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221" y="82980"/>
            <a:ext cx="12115799" cy="867516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741" y="767870"/>
            <a:ext cx="10305121" cy="10488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Наличие на официальном сайте способов дистанционной связи взаимодействия с получателями образовательных услуг</a:t>
            </a:r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F78A52-73A6-4F82-B4A8-B4F52D120158}"/>
              </a:ext>
            </a:extLst>
          </p:cNvPr>
          <p:cNvSpPr txBox="1"/>
          <p:nvPr/>
        </p:nvSpPr>
        <p:spPr>
          <a:xfrm>
            <a:off x="9577136" y="2454441"/>
            <a:ext cx="2454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Возможность дистанционно задать вопрос</a:t>
            </a:r>
          </a:p>
        </p:txBody>
      </p:sp>
      <p:pic>
        <p:nvPicPr>
          <p:cNvPr id="6" name="Рисунок 5" descr="C:\Documents and Settings\Admin\Рабочий стол\14.bmp"/>
          <p:cNvPicPr/>
          <p:nvPr/>
        </p:nvPicPr>
        <p:blipFill>
          <a:blip r:embed="rId3"/>
          <a:srcRect t="14815" r="3153" b="4558"/>
          <a:stretch>
            <a:fillRect/>
          </a:stretch>
        </p:blipFill>
        <p:spPr bwMode="auto">
          <a:xfrm>
            <a:off x="274368" y="1760577"/>
            <a:ext cx="9309019" cy="461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561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80"/>
            <a:ext cx="11592555" cy="747200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30C058-64AF-402C-8650-C8A5DDAE11C7}"/>
              </a:ext>
            </a:extLst>
          </p:cNvPr>
          <p:cNvSpPr txBox="1"/>
          <p:nvPr/>
        </p:nvSpPr>
        <p:spPr>
          <a:xfrm>
            <a:off x="18685" y="1910870"/>
            <a:ext cx="2458297" cy="3383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Наличие на официальном сайте способов дистанционной связи взаимодействия с получателями образовательных услуг</a:t>
            </a:r>
            <a:endParaRPr lang="ru-RU" sz="20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1F6DE5-F7D6-4823-BFB3-CFF2AE58E616}"/>
              </a:ext>
            </a:extLst>
          </p:cNvPr>
          <p:cNvSpPr txBox="1"/>
          <p:nvPr/>
        </p:nvSpPr>
        <p:spPr>
          <a:xfrm>
            <a:off x="8410074" y="1034715"/>
            <a:ext cx="3116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Возможность оставить на сайте ДОО отзыв,  предложение</a:t>
            </a:r>
          </a:p>
        </p:txBody>
      </p:sp>
      <p:pic>
        <p:nvPicPr>
          <p:cNvPr id="10" name="Рисунок 9" descr="C:\Documents and Settings\Admin\Рабочий стол\10.bmp"/>
          <p:cNvPicPr/>
          <p:nvPr/>
        </p:nvPicPr>
        <p:blipFill>
          <a:blip r:embed="rId3"/>
          <a:srcRect t="9117" r="2351" b="4843"/>
          <a:stretch>
            <a:fillRect/>
          </a:stretch>
        </p:blipFill>
        <p:spPr bwMode="auto">
          <a:xfrm>
            <a:off x="2607313" y="1361332"/>
            <a:ext cx="5562910" cy="369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Рабочий стол\16.bmp"/>
          <p:cNvPicPr/>
          <p:nvPr/>
        </p:nvPicPr>
        <p:blipFill>
          <a:blip r:embed="rId4"/>
          <a:srcRect t="9687" r="1069" b="5413"/>
          <a:stretch>
            <a:fillRect/>
          </a:stretch>
        </p:blipFill>
        <p:spPr bwMode="auto">
          <a:xfrm>
            <a:off x="6089443" y="2006930"/>
            <a:ext cx="5952135" cy="39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25556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82979"/>
            <a:ext cx="11430056" cy="939705"/>
          </a:xfrm>
        </p:spPr>
        <p:txBody>
          <a:bodyPr>
            <a:normAutofit/>
          </a:bodyPr>
          <a:lstStyle/>
          <a:p>
            <a:r>
              <a:rPr lang="ru-RU" sz="2800" dirty="0"/>
              <a:t>Комфортность условий предоставления услуг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022685"/>
            <a:ext cx="2231931" cy="23741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Наличие комфортных условий для предоставления услуг </a:t>
            </a:r>
          </a:p>
          <a:p>
            <a:endParaRPr lang="ru-RU" dirty="0"/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xmlns="" id="{E1730B91-7C71-4A16-8B87-501719CF8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6560775"/>
              </p:ext>
            </p:extLst>
          </p:nvPr>
        </p:nvGraphicFramePr>
        <p:xfrm>
          <a:off x="6711733" y="1862261"/>
          <a:ext cx="5390147" cy="379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42">
                  <a:extLst>
                    <a:ext uri="{9D8B030D-6E8A-4147-A177-3AD203B41FA5}">
                      <a16:colId xmlns:a16="http://schemas.microsoft.com/office/drawing/2014/main" xmlns="" val="1648193084"/>
                    </a:ext>
                  </a:extLst>
                </a:gridCol>
                <a:gridCol w="2326105">
                  <a:extLst>
                    <a:ext uri="{9D8B030D-6E8A-4147-A177-3AD203B41FA5}">
                      <a16:colId xmlns:a16="http://schemas.microsoft.com/office/drawing/2014/main" xmlns="" val="3006547763"/>
                    </a:ext>
                  </a:extLst>
                </a:gridCol>
              </a:tblGrid>
              <a:tr h="250309">
                <a:tc>
                  <a:txBody>
                    <a:bodyPr/>
                    <a:lstStyle/>
                    <a:p>
                      <a:r>
                        <a:rPr lang="ru-RU" sz="1200" dirty="0"/>
                        <a:t>Критерии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Показатели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1225798"/>
                  </a:ext>
                </a:extLst>
              </a:tr>
              <a:tr h="328953">
                <a:tc>
                  <a:txBody>
                    <a:bodyPr/>
                    <a:lstStyle/>
                    <a:p>
                      <a:r>
                        <a:rPr lang="ru-RU" sz="1200" dirty="0"/>
                        <a:t>Наличие комфортной зоны отдыха (ожидания)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10851"/>
                  </a:ext>
                </a:extLst>
              </a:tr>
              <a:tr h="480459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Наличие и понятность навигации внутри образовательной организации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411789"/>
                  </a:ext>
                </a:extLst>
              </a:tr>
              <a:tr h="325657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Наличие и доступность питьевой воды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1556469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Наличие и доступность </a:t>
                      </a:r>
                      <a:r>
                        <a:rPr kumimoji="0" 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санитарногигиенических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помещений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088020"/>
                  </a:ext>
                </a:extLst>
              </a:tr>
              <a:tr h="493295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Санитарное состояние помещений образовательной организации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8847862"/>
                  </a:ext>
                </a:extLst>
              </a:tr>
              <a:tr h="493294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Транспортная доступность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Возможно доехать на автобусе. Карта – навигатор представлена на сайте ДОО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7866182"/>
                  </a:ext>
                </a:extLst>
              </a:tr>
              <a:tr h="625773">
                <a:tc>
                  <a:txBody>
                    <a:bodyPr/>
                    <a:lstStyle/>
                    <a:p>
                      <a:r>
                        <a:rPr lang="ru-RU" sz="1200" dirty="0"/>
                        <a:t>Доступность записи на получение консультации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Запись возможна по телефону, по электронной почте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0559204"/>
                  </a:ext>
                </a:extLst>
              </a:tr>
            </a:tbl>
          </a:graphicData>
        </a:graphic>
      </p:graphicFrame>
      <p:pic>
        <p:nvPicPr>
          <p:cNvPr id="8" name="Рисунок 7" descr="Маркеры-галочки">
            <a:extLst>
              <a:ext uri="{FF2B5EF4-FFF2-40B4-BE49-F238E27FC236}">
                <a16:creationId xmlns:a16="http://schemas.microsoft.com/office/drawing/2014/main" xmlns="" id="{DDFD7A07-F4A7-496A-B779-E46503DF0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76307" y="2301918"/>
            <a:ext cx="350778" cy="350778"/>
          </a:xfrm>
          <a:prstGeom prst="rect">
            <a:avLst/>
          </a:prstGeom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xmlns="" id="{C16BFECC-B30F-4C66-852C-1F3C26CF4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84829" y="3095492"/>
            <a:ext cx="367110" cy="367110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xmlns="" id="{F8B3E376-7C9E-44E2-ADBC-035C24FA1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92634" y="2760253"/>
            <a:ext cx="350779" cy="350779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xmlns="" id="{5A3DBD45-92FB-4CFB-B0AF-5D122F4B8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17127" y="4009024"/>
            <a:ext cx="334451" cy="334451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xmlns="" id="{AAC7B762-6077-4BC0-9793-A5905CC8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84468" y="3516663"/>
            <a:ext cx="367110" cy="36711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стол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75C1974-2B5F-429F-9CEA-517B0440D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553" y="4140791"/>
            <a:ext cx="3610100" cy="2355011"/>
          </a:xfrm>
          <a:prstGeom prst="rect">
            <a:avLst/>
          </a:prstGeom>
        </p:spPr>
      </p:pic>
      <p:pic>
        <p:nvPicPr>
          <p:cNvPr id="14" name="Рисунок 13" descr="C:\Documents and Settings\Admin\Рабочий стол\Спортивный зал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88821" y="1003142"/>
            <a:ext cx="3348841" cy="289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154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82979"/>
            <a:ext cx="11430056" cy="939705"/>
          </a:xfrm>
        </p:spPr>
        <p:txBody>
          <a:bodyPr>
            <a:normAutofit/>
          </a:bodyPr>
          <a:lstStyle/>
          <a:p>
            <a:r>
              <a:rPr lang="ru-RU" sz="2800" dirty="0"/>
              <a:t>Комфортность условий предоставления услуг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022685"/>
            <a:ext cx="1846921" cy="23741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Наличие комфортных условий для предоставления услуг </a:t>
            </a:r>
          </a:p>
          <a:p>
            <a:endParaRPr lang="ru-RU" dirty="0"/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xmlns="" id="{E1730B91-7C71-4A16-8B87-501719CF8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9576609"/>
              </p:ext>
            </p:extLst>
          </p:nvPr>
        </p:nvGraphicFramePr>
        <p:xfrm>
          <a:off x="6711733" y="1862261"/>
          <a:ext cx="5390147" cy="379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42">
                  <a:extLst>
                    <a:ext uri="{9D8B030D-6E8A-4147-A177-3AD203B41FA5}">
                      <a16:colId xmlns:a16="http://schemas.microsoft.com/office/drawing/2014/main" xmlns="" val="1648193084"/>
                    </a:ext>
                  </a:extLst>
                </a:gridCol>
                <a:gridCol w="2326105">
                  <a:extLst>
                    <a:ext uri="{9D8B030D-6E8A-4147-A177-3AD203B41FA5}">
                      <a16:colId xmlns:a16="http://schemas.microsoft.com/office/drawing/2014/main" xmlns="" val="3006547763"/>
                    </a:ext>
                  </a:extLst>
                </a:gridCol>
              </a:tblGrid>
              <a:tr h="250309">
                <a:tc>
                  <a:txBody>
                    <a:bodyPr/>
                    <a:lstStyle/>
                    <a:p>
                      <a:r>
                        <a:rPr lang="ru-RU" sz="1200" dirty="0"/>
                        <a:t>Критерии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Показатели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1225798"/>
                  </a:ext>
                </a:extLst>
              </a:tr>
              <a:tr h="328953">
                <a:tc>
                  <a:txBody>
                    <a:bodyPr/>
                    <a:lstStyle/>
                    <a:p>
                      <a:r>
                        <a:rPr lang="ru-RU" sz="1200" dirty="0"/>
                        <a:t>Наличие комфортной зоны отдыха (ожидания)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10851"/>
                  </a:ext>
                </a:extLst>
              </a:tr>
              <a:tr h="480459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Наличие и понятность навигации внутри образовательной организации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411789"/>
                  </a:ext>
                </a:extLst>
              </a:tr>
              <a:tr h="325657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Наличие и доступность питьевой воды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1556469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Наличие и доступность </a:t>
                      </a:r>
                      <a:r>
                        <a:rPr kumimoji="0" 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санитарногигиенических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помещений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088020"/>
                  </a:ext>
                </a:extLst>
              </a:tr>
              <a:tr h="493295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Санитарное состояние помещений образовательной организации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8847862"/>
                  </a:ext>
                </a:extLst>
              </a:tr>
              <a:tr h="493294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Транспортная доступность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Возможно доехать на автобусе. Карта – навигатор представлена на сайте ДОО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7866182"/>
                  </a:ext>
                </a:extLst>
              </a:tr>
              <a:tr h="625773">
                <a:tc>
                  <a:txBody>
                    <a:bodyPr/>
                    <a:lstStyle/>
                    <a:p>
                      <a:r>
                        <a:rPr lang="ru-RU" sz="1200" dirty="0"/>
                        <a:t>Доступность записи на получение консультации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Запись возможна по телефону, по электронной почте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0559204"/>
                  </a:ext>
                </a:extLst>
              </a:tr>
            </a:tbl>
          </a:graphicData>
        </a:graphic>
      </p:graphicFrame>
      <p:pic>
        <p:nvPicPr>
          <p:cNvPr id="8" name="Рисунок 7" descr="Маркеры-галочки">
            <a:extLst>
              <a:ext uri="{FF2B5EF4-FFF2-40B4-BE49-F238E27FC236}">
                <a16:creationId xmlns:a16="http://schemas.microsoft.com/office/drawing/2014/main" xmlns="" id="{DDFD7A07-F4A7-496A-B779-E46503DF0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76307" y="2301918"/>
            <a:ext cx="350778" cy="350778"/>
          </a:xfrm>
          <a:prstGeom prst="rect">
            <a:avLst/>
          </a:prstGeom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xmlns="" id="{C16BFECC-B30F-4C66-852C-1F3C26CF4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84829" y="3095492"/>
            <a:ext cx="367110" cy="367110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xmlns="" id="{F8B3E376-7C9E-44E2-ADBC-035C24FA1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92634" y="2760253"/>
            <a:ext cx="350779" cy="350779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xmlns="" id="{5A3DBD45-92FB-4CFB-B0AF-5D122F4B8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17127" y="4009024"/>
            <a:ext cx="334451" cy="334451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xmlns="" id="{AAC7B762-6077-4BC0-9793-A5905CC8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84468" y="3516663"/>
            <a:ext cx="367110" cy="367110"/>
          </a:xfrm>
          <a:prstGeom prst="rect">
            <a:avLst/>
          </a:prstGeom>
        </p:spPr>
      </p:pic>
      <p:pic>
        <p:nvPicPr>
          <p:cNvPr id="15" name="Рисунок 14" descr="C:\Documents and Settings\Admin\Рабочий стол\фото интернет\фОТО ГРУПП И КАБИНЕТОВ\фото4 00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6306" y="784513"/>
            <a:ext cx="4465123" cy="270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Admin\Рабочий стол\фото интернет\фОТО ГРУПП И КАБИНЕТОВ\фото4 02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1278" y="3728853"/>
            <a:ext cx="5023262" cy="258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5320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8000"/>
                <a:satMod val="160000"/>
                <a:lumMod val="28000"/>
              </a:schemeClr>
              <a:schemeClr val="bg1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xmlns="" id="{6D043292-708B-4F69-AE72-8FB56C6E8E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F01DDB9-C75C-44C2-9331-356EAF9C05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2171700"/>
            <a:ext cx="4480560" cy="164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DEC408B-A712-4378-B702-159DDE4FC0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457699"/>
            <a:ext cx="4480560" cy="164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780" y="57056"/>
            <a:ext cx="6176776" cy="1485900"/>
          </a:xfrm>
        </p:spPr>
        <p:txBody>
          <a:bodyPr>
            <a:normAutofit/>
          </a:bodyPr>
          <a:lstStyle/>
          <a:p>
            <a:r>
              <a:rPr lang="ru-RU" sz="3100" dirty="0"/>
              <a:t>Комфортность условий предоставления услуг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2C017B3-7B7A-4C5A-A3E9-09EC1428B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7745" y="376"/>
            <a:ext cx="1645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32" y="1266777"/>
            <a:ext cx="1686297" cy="4324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Наличие комфортных условий для предоставления услуг </a:t>
            </a:r>
          </a:p>
          <a:p>
            <a:endParaRPr lang="ru-RU" dirty="0"/>
          </a:p>
        </p:txBody>
      </p:sp>
      <p:pic>
        <p:nvPicPr>
          <p:cNvPr id="13" name="Рисунок 12" descr="C:\Documents and Settings\Admin\Рабочий стол\фото интернет\фОТО ГРУПП И КАБИНЕТОВ\фото4 02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883" y="1341911"/>
            <a:ext cx="5332021" cy="5130141"/>
          </a:xfrm>
          <a:prstGeom prst="rect">
            <a:avLst/>
          </a:prstGeom>
          <a:noFill/>
        </p:spPr>
      </p:pic>
      <p:pic>
        <p:nvPicPr>
          <p:cNvPr id="15" name="Рисунок 14" descr="C:\Documents and Settings\Admin\Рабочий стол\фото интернет\фОТО ГРУПП И КАБИНЕТОВ\фото4 03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130" y="0"/>
            <a:ext cx="4172089" cy="204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Admin\Рабочий стол\фото интернет\фОТО ГРУПП И КАБИНЕТОВ\фото4 02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881" y="2410691"/>
            <a:ext cx="4061362" cy="190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Admin\Рабочий стол\фото интернет\фОТО ГРУПП И КАБИНЕТОВ\фото4 01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756" y="4702628"/>
            <a:ext cx="4013859" cy="200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05236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82980"/>
            <a:ext cx="11430056" cy="713662"/>
          </a:xfrm>
        </p:spPr>
        <p:txBody>
          <a:bodyPr>
            <a:normAutofit/>
          </a:bodyPr>
          <a:lstStyle/>
          <a:p>
            <a:r>
              <a:rPr lang="ru-RU" sz="2800" dirty="0"/>
              <a:t>Комфортность условий предоставления услуг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729814"/>
            <a:ext cx="12053710" cy="1151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Наличие комфортных условий для предоставления услуг. </a:t>
            </a:r>
          </a:p>
          <a:p>
            <a:pPr marL="0" indent="0" algn="ctr">
              <a:buNone/>
            </a:pPr>
            <a:r>
              <a:rPr lang="ru-RU" dirty="0"/>
              <a:t>Транспортная доступность,  доступность записи на получение консультации</a:t>
            </a:r>
          </a:p>
          <a:p>
            <a:endParaRPr lang="ru-RU" dirty="0"/>
          </a:p>
        </p:txBody>
      </p:sp>
      <p:pic>
        <p:nvPicPr>
          <p:cNvPr id="8" name="Рисунок 7" descr="C:\Documents and Settings\Admin\Рабочий стол\12.bmp"/>
          <p:cNvPicPr/>
          <p:nvPr/>
        </p:nvPicPr>
        <p:blipFill>
          <a:blip r:embed="rId3"/>
          <a:srcRect t="13960" r="4597" b="9686"/>
          <a:stretch>
            <a:fillRect/>
          </a:stretch>
        </p:blipFill>
        <p:spPr bwMode="auto">
          <a:xfrm>
            <a:off x="274553" y="1927018"/>
            <a:ext cx="7290029" cy="437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10.bmp"/>
          <p:cNvPicPr/>
          <p:nvPr/>
        </p:nvPicPr>
        <p:blipFill>
          <a:blip r:embed="rId4"/>
          <a:srcRect l="2084" t="15385" r="6199" b="5128"/>
          <a:stretch>
            <a:fillRect/>
          </a:stretch>
        </p:blipFill>
        <p:spPr bwMode="auto">
          <a:xfrm>
            <a:off x="7690508" y="1733799"/>
            <a:ext cx="3852308" cy="260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11.bmp"/>
          <p:cNvPicPr/>
          <p:nvPr/>
        </p:nvPicPr>
        <p:blipFill>
          <a:blip r:embed="rId5"/>
          <a:srcRect l="3207" t="11111" r="6520" b="5128"/>
          <a:stretch>
            <a:fillRect/>
          </a:stretch>
        </p:blipFill>
        <p:spPr bwMode="auto">
          <a:xfrm>
            <a:off x="7765966" y="4493112"/>
            <a:ext cx="3764973" cy="179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5568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82980"/>
            <a:ext cx="11430056" cy="704424"/>
          </a:xfrm>
        </p:spPr>
        <p:txBody>
          <a:bodyPr>
            <a:normAutofit/>
          </a:bodyPr>
          <a:lstStyle/>
          <a:p>
            <a:r>
              <a:rPr lang="ru-RU" sz="2800" dirty="0"/>
              <a:t>Доступность услуг для инвалидов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814024-851C-46CA-8F39-695BE91DD2F3}"/>
              </a:ext>
            </a:extLst>
          </p:cNvPr>
          <p:cNvSpPr txBox="1"/>
          <p:nvPr/>
        </p:nvSpPr>
        <p:spPr>
          <a:xfrm>
            <a:off x="9715017" y="2514600"/>
            <a:ext cx="2146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Центральный вход в детский </a:t>
            </a:r>
            <a:r>
              <a:rPr lang="ru-RU" sz="2000" dirty="0" smtClean="0"/>
              <a:t>будет оборудован пандусами в августе 2020 года</a:t>
            </a:r>
            <a:endParaRPr lang="ru-RU" sz="2000" dirty="0"/>
          </a:p>
        </p:txBody>
      </p:sp>
      <p:pic>
        <p:nvPicPr>
          <p:cNvPr id="6" name="Рисунок 5" descr="H:\фото цирка\DSCF95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0655" y="1481137"/>
            <a:ext cx="8348353" cy="4587154"/>
          </a:xfrm>
          <a:prstGeom prst="rect">
            <a:avLst/>
          </a:prstGeom>
          <a:noFill/>
          <a:ln w="38100" cmpd="sng">
            <a:solidFill>
              <a:srgbClr val="7030A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70034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82980"/>
            <a:ext cx="11430056" cy="704424"/>
          </a:xfrm>
        </p:spPr>
        <p:txBody>
          <a:bodyPr>
            <a:normAutofit/>
          </a:bodyPr>
          <a:lstStyle/>
          <a:p>
            <a:r>
              <a:rPr lang="ru-RU" sz="2800" dirty="0"/>
              <a:t>Доступность услуг для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>
                <a:solidFill>
                  <a:prstClr val="white"/>
                </a:solidFill>
              </a:rPr>
              <a:t>Наличие условий доступности, позволяющих инвалидам получать услуги наравне со всеми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9F1DC5-A52A-49A8-A051-85F0920FA636}"/>
              </a:ext>
            </a:extLst>
          </p:cNvPr>
          <p:cNvSpPr txBox="1"/>
          <p:nvPr/>
        </p:nvSpPr>
        <p:spPr>
          <a:xfrm>
            <a:off x="2613026" y="5252486"/>
            <a:ext cx="357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сайте ДОУ версия для слабовидящих людей</a:t>
            </a:r>
            <a:endParaRPr lang="ru-RU" dirty="0"/>
          </a:p>
        </p:txBody>
      </p:sp>
      <p:pic>
        <p:nvPicPr>
          <p:cNvPr id="10" name="Рисунок 9" descr="C:\Documents and Settings\Admin\Рабочий стол\17.bmp"/>
          <p:cNvPicPr/>
          <p:nvPr/>
        </p:nvPicPr>
        <p:blipFill>
          <a:blip r:embed="rId3"/>
          <a:srcRect l="2565" t="11966" r="4757" b="5128"/>
          <a:stretch>
            <a:fillRect/>
          </a:stretch>
        </p:blipFill>
        <p:spPr bwMode="auto">
          <a:xfrm>
            <a:off x="2405124" y="700644"/>
            <a:ext cx="4613194" cy="333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Рабочий стол\18.bmp"/>
          <p:cNvPicPr/>
          <p:nvPr/>
        </p:nvPicPr>
        <p:blipFill>
          <a:blip r:embed="rId4"/>
          <a:srcRect t="9930" r="1889" b="5487"/>
          <a:stretch>
            <a:fillRect/>
          </a:stretch>
        </p:blipFill>
        <p:spPr bwMode="auto">
          <a:xfrm>
            <a:off x="5963989" y="2244436"/>
            <a:ext cx="5828208" cy="282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2285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4A0340CD-C6AC-4BEA-A0C1-BA4FFDC1F1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1681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 err="1"/>
              <a:t>Доступность</a:t>
            </a:r>
            <a:r>
              <a:rPr lang="en-US" sz="3100" dirty="0"/>
              <a:t> </a:t>
            </a:r>
            <a:r>
              <a:rPr lang="en-US" sz="3100" dirty="0" err="1"/>
              <a:t>услуг</a:t>
            </a:r>
            <a:r>
              <a:rPr lang="en-US" sz="3100" dirty="0"/>
              <a:t> </a:t>
            </a:r>
            <a:r>
              <a:rPr lang="en-US" sz="3100" dirty="0" err="1"/>
              <a:t>для</a:t>
            </a:r>
            <a:r>
              <a:rPr lang="en-US" sz="3100" dirty="0"/>
              <a:t> </a:t>
            </a:r>
            <a:r>
              <a:rPr lang="en-US" sz="3100" dirty="0" err="1"/>
              <a:t>инвалидов</a:t>
            </a:r>
            <a:endParaRPr lang="en-US" sz="31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575" y="2704437"/>
            <a:ext cx="3709824" cy="33915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Наличие</a:t>
            </a:r>
            <a:r>
              <a:rPr lang="en-US" dirty="0"/>
              <a:t> </a:t>
            </a:r>
            <a:r>
              <a:rPr lang="en-US" dirty="0" err="1"/>
              <a:t>оборудованных</a:t>
            </a:r>
            <a:r>
              <a:rPr lang="en-US" dirty="0"/>
              <a:t> </a:t>
            </a:r>
            <a:r>
              <a:rPr lang="en-US" dirty="0" err="1"/>
              <a:t>помещений</a:t>
            </a:r>
            <a:r>
              <a:rPr lang="en-US" dirty="0"/>
              <a:t>, </a:t>
            </a:r>
            <a:r>
              <a:rPr lang="en-US" dirty="0" err="1"/>
              <a:t>специального</a:t>
            </a:r>
            <a:r>
              <a:rPr lang="en-US" dirty="0"/>
              <a:t> </a:t>
            </a:r>
            <a:r>
              <a:rPr lang="en-US" dirty="0" err="1"/>
              <a:t>оборудования</a:t>
            </a:r>
            <a:r>
              <a:rPr lang="en-US" dirty="0"/>
              <a:t> и </a:t>
            </a:r>
            <a:r>
              <a:rPr lang="en-US" dirty="0" err="1"/>
              <a:t>технических</a:t>
            </a:r>
            <a:r>
              <a:rPr lang="en-US" dirty="0"/>
              <a:t> </a:t>
            </a:r>
            <a:r>
              <a:rPr lang="en-US" dirty="0" err="1"/>
              <a:t>средств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инвалидов</a:t>
            </a:r>
            <a:endParaRPr lang="en-US" dirty="0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xmlns="" id="{E8FE7A9D-6E51-4768-ADB5-C95922E837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09BC62C-C6D3-430A-BD11-F06651EC2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электроника, стол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5C5D029C-937D-4CBC-8886-E6208D760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3" r="14599" b="4"/>
          <a:stretch/>
        </p:blipFill>
        <p:spPr>
          <a:xfrm>
            <a:off x="1125556" y="1114873"/>
            <a:ext cx="3196760" cy="277081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CC801F7-7D5E-4CA3-B7CF-CA304FD26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3860" y="1114868"/>
            <a:ext cx="2599673" cy="1589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ADA79C4-6C64-49B1-81FA-5DA2E5BF30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5198" y="4006972"/>
            <a:ext cx="3205434" cy="1736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2FB882-C215-40C7-9AD6-7CDE980D77B7}"/>
              </a:ext>
            </a:extLst>
          </p:cNvPr>
          <p:cNvSpPr txBox="1"/>
          <p:nvPr/>
        </p:nvSpPr>
        <p:spPr>
          <a:xfrm>
            <a:off x="1243874" y="3930733"/>
            <a:ext cx="271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Специализированный программно - технический комплекс для </a:t>
            </a:r>
            <a:r>
              <a:rPr lang="ru-RU" dirty="0" smtClean="0"/>
              <a:t>учителя-дефектолога, психолога</a:t>
            </a:r>
          </a:p>
          <a:p>
            <a:endParaRPr lang="ru-RU" dirty="0"/>
          </a:p>
        </p:txBody>
      </p:sp>
      <p:pic>
        <p:nvPicPr>
          <p:cNvPr id="15" name="Рисунок 14" descr="C:\Documents and Settings\Admin\Рабочий стол\фото интернет\фОТО ГРУПП И КАБИНЕТОВ\фото4 02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3253" y="3040083"/>
            <a:ext cx="2847975" cy="270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Admin\Рабочий стол\фото интернет\8 группа Игошина\image (3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7837" y="973777"/>
            <a:ext cx="2829862" cy="178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552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xmlns="" id="{8B996A54-0CDD-4A46-B3D2-02F43219A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122001"/>
            <a:ext cx="3040685" cy="4613999"/>
          </a:xfrm>
        </p:spPr>
        <p:txBody>
          <a:bodyPr anchor="ctr">
            <a:normAutofit/>
          </a:bodyPr>
          <a:lstStyle/>
          <a:p>
            <a:pPr algn="l"/>
            <a:r>
              <a:rPr lang="ru-RU" sz="2400" dirty="0">
                <a:solidFill>
                  <a:srgbClr val="FFFFFF"/>
                </a:solidFill>
              </a:rPr>
              <a:t>Открытость и доступность информации об организации </a:t>
            </a:r>
          </a:p>
        </p:txBody>
      </p:sp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xmlns="" id="{06F0BB8C-8C08-44AD-9EBB-B43BE66A5B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2129" y="0"/>
            <a:ext cx="81298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23D1FB8-66DF-4C06-B424-F61F1E6B8D39}"/>
              </a:ext>
            </a:extLst>
          </p:cNvPr>
          <p:cNvSpPr/>
          <p:nvPr/>
        </p:nvSpPr>
        <p:spPr>
          <a:xfrm>
            <a:off x="4162926" y="46852"/>
            <a:ext cx="7772400" cy="72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20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</p:txBody>
      </p:sp>
      <p:pic>
        <p:nvPicPr>
          <p:cNvPr id="13" name="Рисунок 12" descr="C:\Documents and Settings\Admin\Local Settings\Temp\Rar$DI03.072\IMG-20191008-WA000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2623" y="896154"/>
            <a:ext cx="3561756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Admin\Local Settings\Temp\Rar$DI06.072\IMG-20191008-WA000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6053" y="890649"/>
            <a:ext cx="3593646" cy="261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14" descr="C:\Documents and Settings\Admin\Local Settings\Temp\Rar$DI37.072\IMG-20191008-WA0011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9497" y="3847605"/>
            <a:ext cx="3526972" cy="268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Admin\Рабочий стол\IMG-20191009-WA000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1474" y="3788847"/>
            <a:ext cx="3807031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8076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4A0340CD-C6AC-4BEA-A0C1-BA4FFDC1F1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2197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 err="1"/>
              <a:t>Доступность</a:t>
            </a:r>
            <a:r>
              <a:rPr lang="en-US" sz="3100" dirty="0"/>
              <a:t> </a:t>
            </a:r>
            <a:r>
              <a:rPr lang="en-US" sz="3100" dirty="0" err="1"/>
              <a:t>услуг</a:t>
            </a:r>
            <a:r>
              <a:rPr lang="en-US" sz="3100" dirty="0"/>
              <a:t>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en-US" sz="3100" dirty="0" err="1" smtClean="0"/>
              <a:t>для</a:t>
            </a:r>
            <a:r>
              <a:rPr lang="en-US" sz="3100" dirty="0" smtClean="0"/>
              <a:t> </a:t>
            </a:r>
            <a:r>
              <a:rPr lang="en-US" sz="3100" dirty="0" err="1"/>
              <a:t>инвалидов</a:t>
            </a:r>
            <a:endParaRPr lang="en-US" sz="31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575" y="3308684"/>
            <a:ext cx="3709824" cy="27873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Наличие</a:t>
            </a:r>
            <a:r>
              <a:rPr lang="en-US" dirty="0"/>
              <a:t> </a:t>
            </a:r>
            <a:r>
              <a:rPr lang="en-US" dirty="0" err="1"/>
              <a:t>оборудованных</a:t>
            </a:r>
            <a:r>
              <a:rPr lang="en-US" dirty="0"/>
              <a:t> </a:t>
            </a:r>
            <a:r>
              <a:rPr lang="en-US" dirty="0" err="1"/>
              <a:t>помещений</a:t>
            </a:r>
            <a:r>
              <a:rPr lang="en-US" dirty="0"/>
              <a:t>, </a:t>
            </a:r>
            <a:r>
              <a:rPr lang="en-US" dirty="0" err="1"/>
              <a:t>специального</a:t>
            </a:r>
            <a:r>
              <a:rPr lang="en-US" dirty="0"/>
              <a:t> </a:t>
            </a:r>
            <a:r>
              <a:rPr lang="en-US" dirty="0" err="1"/>
              <a:t>оборудования</a:t>
            </a:r>
            <a:r>
              <a:rPr lang="en-US" dirty="0"/>
              <a:t> и </a:t>
            </a:r>
            <a:r>
              <a:rPr lang="en-US" dirty="0" err="1"/>
              <a:t>технических</a:t>
            </a:r>
            <a:r>
              <a:rPr lang="en-US" dirty="0"/>
              <a:t> </a:t>
            </a:r>
            <a:r>
              <a:rPr lang="en-US" dirty="0" err="1"/>
              <a:t>средств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инвалидов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FE7A9D-6E51-4768-ADB5-C95922E837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09BC62C-C6D3-430A-BD11-F06651EC2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CC801F7-7D5E-4CA3-B7CF-CA304FD26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3860" y="1114868"/>
            <a:ext cx="2599673" cy="1589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DA79C4-6C64-49B1-81FA-5DA2E5BF30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5198" y="4006972"/>
            <a:ext cx="3205434" cy="1736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C0D75D-FF5C-4F1B-8EB8-8E6E594C868E}"/>
              </a:ext>
            </a:extLst>
          </p:cNvPr>
          <p:cNvSpPr txBox="1"/>
          <p:nvPr/>
        </p:nvSpPr>
        <p:spPr>
          <a:xfrm>
            <a:off x="1419726" y="4286249"/>
            <a:ext cx="2237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Комплект для речевой реабилитации</a:t>
            </a:r>
          </a:p>
        </p:txBody>
      </p:sp>
      <p:pic>
        <p:nvPicPr>
          <p:cNvPr id="13" name="Рисунок 12" descr="C:\Documents and Settings\Admin\Рабочий стол\фото интернет\пальчиковые игры\IMG_316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8873" y="2968831"/>
            <a:ext cx="2671948" cy="270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Admin\Рабочий стол\фото интернет\пальчиковые игры\IMG_316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496" y="1109226"/>
            <a:ext cx="2671948" cy="16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Фото занятие Павлик и Аня\DSC01849.JPG"/>
          <p:cNvPicPr/>
          <p:nvPr/>
        </p:nvPicPr>
        <p:blipFill>
          <a:blip r:embed="rId5"/>
          <a:srcRect l="3689" t="4916" r="7929" b="13004"/>
          <a:stretch>
            <a:fillRect/>
          </a:stretch>
        </p:blipFill>
        <p:spPr bwMode="auto">
          <a:xfrm>
            <a:off x="1168544" y="1092530"/>
            <a:ext cx="3038475" cy="276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4053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xmlns="" id="{EA4ACDA2-2D5F-4571-9BA5-F538A7A49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2E300D-6671-466C-B560-BEA7C781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2" y="5064709"/>
            <a:ext cx="10599576" cy="6549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Доступность услуг для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17C768-0C67-4098-A185-D488B157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269" y="5719677"/>
            <a:ext cx="9001462" cy="54636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100"/>
              <a:t>Наличие оборудованных помещений</a:t>
            </a:r>
          </a:p>
        </p:txBody>
      </p: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xmlns="" id="{F946802B-BA15-4B51-BEC8-84E4B10CF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524" y="4189377"/>
            <a:ext cx="12188952" cy="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0DA9C4-44E7-4D3A-8EDD-08A24C76DBDE}"/>
              </a:ext>
            </a:extLst>
          </p:cNvPr>
          <p:cNvSpPr txBox="1"/>
          <p:nvPr/>
        </p:nvSpPr>
        <p:spPr>
          <a:xfrm>
            <a:off x="484452" y="4366370"/>
            <a:ext cx="209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Тренажерный зал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E9141A-19E8-49CB-83AA-083811F872B0}"/>
              </a:ext>
            </a:extLst>
          </p:cNvPr>
          <p:cNvSpPr txBox="1"/>
          <p:nvPr/>
        </p:nvSpPr>
        <p:spPr>
          <a:xfrm>
            <a:off x="4521434" y="4389209"/>
            <a:ext cx="320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Кабинет </a:t>
            </a:r>
            <a:r>
              <a:rPr lang="ru-RU" dirty="0" smtClean="0"/>
              <a:t>педагога-психолога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500C2B-50AB-417C-9145-EBDC190FCF25}"/>
              </a:ext>
            </a:extLst>
          </p:cNvPr>
          <p:cNvSpPr txBox="1"/>
          <p:nvPr/>
        </p:nvSpPr>
        <p:spPr>
          <a:xfrm>
            <a:off x="8879432" y="4381995"/>
            <a:ext cx="148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Стадион</a:t>
            </a:r>
            <a:endParaRPr lang="ru-RU" dirty="0"/>
          </a:p>
        </p:txBody>
      </p:sp>
      <p:pic>
        <p:nvPicPr>
          <p:cNvPr id="13" name="Рисунок 12" descr="F:\ФОТО сада\конкурс участков\DSC01099.JPG"/>
          <p:cNvPicPr/>
          <p:nvPr/>
        </p:nvPicPr>
        <p:blipFill>
          <a:blip r:embed="rId3" cstate="print"/>
          <a:srcRect b="18323"/>
          <a:stretch>
            <a:fillRect/>
          </a:stretch>
        </p:blipFill>
        <p:spPr bwMode="auto">
          <a:xfrm>
            <a:off x="8395856" y="154379"/>
            <a:ext cx="3598222" cy="376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ФОТО сада\физрук\IMG_04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33" y="166255"/>
            <a:ext cx="3854203" cy="3657599"/>
          </a:xfrm>
          <a:prstGeom prst="rect">
            <a:avLst/>
          </a:prstGeom>
          <a:noFill/>
        </p:spPr>
      </p:pic>
      <p:pic>
        <p:nvPicPr>
          <p:cNvPr id="14" name="Рисунок 13" descr="F:\ФОТО сада\IMG_2416.JPG"/>
          <p:cNvPicPr/>
          <p:nvPr/>
        </p:nvPicPr>
        <p:blipFill>
          <a:blip r:embed="rId5"/>
          <a:srcRect t="2778" r="28485" b="1704"/>
          <a:stretch>
            <a:fillRect/>
          </a:stretch>
        </p:blipFill>
        <p:spPr bwMode="auto">
          <a:xfrm>
            <a:off x="4429496" y="225631"/>
            <a:ext cx="3491345" cy="364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621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1F32E546-B968-4FED-A629-60FF808E5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758" y="609600"/>
            <a:ext cx="3570220" cy="1905000"/>
          </a:xfrm>
        </p:spPr>
        <p:txBody>
          <a:bodyPr>
            <a:normAutofit/>
          </a:bodyPr>
          <a:lstStyle/>
          <a:p>
            <a:r>
              <a:rPr lang="ru-RU" sz="2200" dirty="0"/>
              <a:t>Открытость и доступность информации об организации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512A587-618C-4A11-A8ED-D8B5618E96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61480B9-27C5-4CD4-9E05-D6A748FF47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много, закрытый, фотография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1270D19-B39B-4037-A50C-7A3CB952C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" r="8448" b="-4"/>
          <a:stretch/>
        </p:blipFill>
        <p:spPr>
          <a:xfrm>
            <a:off x="4465455" y="927645"/>
            <a:ext cx="2899857" cy="177679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971" y="2834616"/>
            <a:ext cx="3978576" cy="3223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sz="1600" dirty="0"/>
          </a:p>
        </p:txBody>
      </p:sp>
      <p:pic>
        <p:nvPicPr>
          <p:cNvPr id="12" name="Рисунок 11" descr="C:\Documents and Settings\Admin\Local Settings\Temp\Rar$DI31.776\IMG-20191008-WA0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5787" y="2838202"/>
            <a:ext cx="2943163" cy="307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Admin\Local Settings\Temp\Rar$DI21.777\IMG-20191008-WA000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275" y="3764479"/>
            <a:ext cx="3384468" cy="222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Admin\Рабочий стол\IMG-20191009-WA000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524" y="958190"/>
            <a:ext cx="3420093" cy="25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4015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3" y="120794"/>
            <a:ext cx="11830638" cy="897302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31" y="2022173"/>
            <a:ext cx="2374958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</p:txBody>
      </p:sp>
      <p:pic>
        <p:nvPicPr>
          <p:cNvPr id="1027" name="Picture 3" descr="C:\Documents and Settings\Admin\Рабочий стол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9982" y="1045027"/>
            <a:ext cx="4202075" cy="2861955"/>
          </a:xfrm>
          <a:prstGeom prst="rect">
            <a:avLst/>
          </a:prstGeom>
          <a:noFill/>
        </p:spPr>
      </p:pic>
      <p:pic>
        <p:nvPicPr>
          <p:cNvPr id="5" name="Рисунок 4" descr="C:\Documents and Settings\Admin\Рабочий стол\Безымянный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8322" y="1009403"/>
            <a:ext cx="4203866" cy="286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Безымянный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4509" y="4025735"/>
            <a:ext cx="3728851" cy="233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2011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79"/>
            <a:ext cx="11965726" cy="1334037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 descr="C:\Documents and Settings\Admin\Рабочий стол\Безымянный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831" y="1140031"/>
            <a:ext cx="8265226" cy="527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18161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6" y="82980"/>
            <a:ext cx="11642102" cy="996456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413" y="758141"/>
            <a:ext cx="9734915" cy="996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C:\Documents and Settings\Admin\Рабочий стол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416" y="1542628"/>
            <a:ext cx="9578377" cy="4503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064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" y="82979"/>
            <a:ext cx="11592555" cy="831421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74" y="818148"/>
            <a:ext cx="10221052" cy="8314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2" name="Picture 4" descr="C:\Documents and Settings\Admin\Рабочий стол\IMG-20191010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13" y="1888177"/>
            <a:ext cx="4904510" cy="3990109"/>
          </a:xfrm>
          <a:prstGeom prst="rect">
            <a:avLst/>
          </a:prstGeom>
          <a:noFill/>
        </p:spPr>
      </p:pic>
      <p:pic>
        <p:nvPicPr>
          <p:cNvPr id="10" name="Рисунок 9" descr="C:\Documents and Settings\Admin\Рабочий стол\Безымянный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4540" y="1911928"/>
            <a:ext cx="5569528" cy="401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37822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FD23E-6935-4E7A-BFC6-554B4AA6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8" y="82980"/>
            <a:ext cx="11485748" cy="903610"/>
          </a:xfrm>
        </p:spPr>
        <p:txBody>
          <a:bodyPr>
            <a:normAutofit/>
          </a:bodyPr>
          <a:lstStyle/>
          <a:p>
            <a:r>
              <a:rPr lang="ru-RU" sz="2400" dirty="0"/>
              <a:t>Открытость и доступность информации об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56B18-8ACB-4D22-9C31-483DEAB1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0" y="1910870"/>
            <a:ext cx="233869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Соответствие информации о деятельности организации на стендах и официальных сайтах требованиям законодательства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C:\Documents and Settings\Admin\Рабочий стол\Безымянный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87" y="1080654"/>
            <a:ext cx="8298275" cy="514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33227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711</Words>
  <Application>Microsoft Office PowerPoint</Application>
  <PresentationFormat>Произвольный</PresentationFormat>
  <Paragraphs>105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Damask</vt:lpstr>
      <vt:lpstr>Критерии независимой оценки качества условий осуществления образовательной деятельности  в 2019 году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Открытость и доступность информации об организации </vt:lpstr>
      <vt:lpstr>Комфортность условий предоставления услуг</vt:lpstr>
      <vt:lpstr>Комфортность условий предоставления услуг</vt:lpstr>
      <vt:lpstr>Комфортность условий предоставления услуг</vt:lpstr>
      <vt:lpstr>Комфортность условий предоставления услуг</vt:lpstr>
      <vt:lpstr>Доступность услуг для инвалидов</vt:lpstr>
      <vt:lpstr>Доступность услуг для инвалидов</vt:lpstr>
      <vt:lpstr>Доступность услуг для инвалидов</vt:lpstr>
      <vt:lpstr>Доступность услуг  для инвалидов</vt:lpstr>
      <vt:lpstr>Доступность услуг для инвалидов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Критерии независимой оценки качества условий осуществления образовательной деятельности  в 2019 году </dc:title>
  <dc:creator>HP</dc:creator>
  <cp:lastModifiedBy>Admin</cp:lastModifiedBy>
  <cp:revision>69</cp:revision>
  <dcterms:created xsi:type="dcterms:W3CDTF">2019-09-13T10:53:16Z</dcterms:created>
  <dcterms:modified xsi:type="dcterms:W3CDTF">2019-10-10T12:45:46Z</dcterms:modified>
</cp:coreProperties>
</file>